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23"/>
  </p:notesMasterIdLst>
  <p:sldIdLst>
    <p:sldId id="309" r:id="rId2"/>
    <p:sldId id="316" r:id="rId3"/>
    <p:sldId id="302" r:id="rId4"/>
    <p:sldId id="303" r:id="rId5"/>
    <p:sldId id="314" r:id="rId6"/>
    <p:sldId id="267" r:id="rId7"/>
    <p:sldId id="289" r:id="rId8"/>
    <p:sldId id="291" r:id="rId9"/>
    <p:sldId id="304" r:id="rId10"/>
    <p:sldId id="292" r:id="rId11"/>
    <p:sldId id="306" r:id="rId12"/>
    <p:sldId id="293" r:id="rId13"/>
    <p:sldId id="307" r:id="rId14"/>
    <p:sldId id="301" r:id="rId15"/>
    <p:sldId id="315" r:id="rId16"/>
    <p:sldId id="294" r:id="rId17"/>
    <p:sldId id="296" r:id="rId18"/>
    <p:sldId id="297" r:id="rId19"/>
    <p:sldId id="298" r:id="rId20"/>
    <p:sldId id="299" r:id="rId21"/>
    <p:sldId id="300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704E"/>
    <a:srgbClr val="4A66AC"/>
    <a:srgbClr val="F6CEF4"/>
    <a:srgbClr val="BCFCDE"/>
    <a:srgbClr val="B2FCB7"/>
    <a:srgbClr val="C8FCE4"/>
    <a:srgbClr val="DAE6FE"/>
    <a:srgbClr val="B6CDFC"/>
    <a:srgbClr val="FBFB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84" autoAdjust="0"/>
    <p:restoredTop sz="93922" autoAdjust="0"/>
  </p:normalViewPr>
  <p:slideViewPr>
    <p:cSldViewPr>
      <p:cViewPr varScale="1">
        <p:scale>
          <a:sx n="82" d="100"/>
          <a:sy n="82" d="100"/>
        </p:scale>
        <p:origin x="11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2910" y="60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EE562-E05A-4626-B3AF-5F0B868819D9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519D9-560B-443C-B598-BE18CE88D9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290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F1BCB-EE38-4F66-B8FE-712BBF520B5E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067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F1BCB-EE38-4F66-B8FE-712BBF520B5E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641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519D9-560B-443C-B598-BE18CE88D99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986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519D9-560B-443C-B598-BE18CE88D99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553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519D9-560B-443C-B598-BE18CE88D99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40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519D9-560B-443C-B598-BE18CE88D99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485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519D9-560B-443C-B598-BE18CE88D99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399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12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62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89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81E132A-DAAE-4C5A-9799-9BEDDD0FBE6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05ABEC81-0435-44F8-AC84-9AA06776E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E9A5681-179B-43EF-A41E-7921E27CA6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2124075"/>
            <a:ext cx="7886700" cy="153035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342900" indent="0">
              <a:buNone/>
              <a:defRPr>
                <a:solidFill>
                  <a:schemeClr val="bg1"/>
                </a:solidFill>
              </a:defRPr>
            </a:lvl2pPr>
            <a:lvl3pPr marL="685800" indent="0">
              <a:buNone/>
              <a:defRPr>
                <a:solidFill>
                  <a:schemeClr val="bg1"/>
                </a:solidFill>
              </a:defRPr>
            </a:lvl3pPr>
            <a:lvl4pPr marL="1028700" indent="0">
              <a:buNone/>
              <a:defRPr>
                <a:solidFill>
                  <a:schemeClr val="bg1"/>
                </a:solidFill>
              </a:defRPr>
            </a:lvl4pPr>
            <a:lvl5pPr marL="13716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8810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B2ECE69F-178E-4786-B1D6-461B25E3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5DB0CCE-2BB7-4FE6-9F6D-0F849019D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60DEABB-F5A0-404E-81BE-A2C6C1A7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956E4A42-AE58-43D5-A1E5-C2A90FAE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6511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B2ECE69F-178E-4786-B1D6-461B25E3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5DB0CCE-2BB7-4FE6-9F6D-0F849019D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60DEABB-F5A0-404E-81BE-A2C6C1A7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956E4A42-AE58-43D5-A1E5-C2A90FAE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8240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B2ECE69F-178E-4786-B1D6-461B25E3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5DB0CCE-2BB7-4FE6-9F6D-0F849019D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60DEABB-F5A0-404E-81BE-A2C6C1A7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956E4A42-AE58-43D5-A1E5-C2A90FAE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12426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B2ECE69F-178E-4786-B1D6-461B25E3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5DB0CCE-2BB7-4FE6-9F6D-0F849019D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60DEABB-F5A0-404E-81BE-A2C6C1A7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956E4A42-AE58-43D5-A1E5-C2A90FAE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3320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B2ECE69F-178E-4786-B1D6-461B25E3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5DB0CCE-2BB7-4FE6-9F6D-0F849019D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60DEABB-F5A0-404E-81BE-A2C6C1A7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956E4A42-AE58-43D5-A1E5-C2A90FAE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54409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B2ECE69F-178E-4786-B1D6-461B25E3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5DB0CCE-2BB7-4FE6-9F6D-0F849019D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60DEABB-F5A0-404E-81BE-A2C6C1A79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956E4A42-AE58-43D5-A1E5-C2A90FAEF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90128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0ABFC8D9-3E46-4244-BCF8-DF828263A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000"/>
            <a:ext cx="8959500" cy="1141516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Рисунок 6">
            <a:extLst>
              <a:ext uri="{FF2B5EF4-FFF2-40B4-BE49-F238E27FC236}">
                <a16:creationId xmlns="" xmlns:a16="http://schemas.microsoft.com/office/drawing/2014/main" id="{D5ACAE7A-E405-438C-BF4B-A37C1D7BBD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44500" y="2079000"/>
            <a:ext cx="3915000" cy="4230000"/>
          </a:xfrm>
        </p:spPr>
      </p:sp>
    </p:spTree>
    <p:extLst>
      <p:ext uri="{BB962C8B-B14F-4D97-AF65-F5344CB8AC3E}">
        <p14:creationId xmlns:p14="http://schemas.microsoft.com/office/powerpoint/2010/main" val="154497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Прямоугольный треугольник 6">
            <a:extLst>
              <a:ext uri="{FF2B5EF4-FFF2-40B4-BE49-F238E27FC236}">
                <a16:creationId xmlns="" xmlns:a16="http://schemas.microsoft.com/office/drawing/2014/main" id="{F8FE08DD-35D4-4F6D-9D3E-895549AFA462}"/>
              </a:ext>
            </a:extLst>
          </p:cNvPr>
          <p:cNvSpPr/>
          <p:nvPr userDrawn="1"/>
        </p:nvSpPr>
        <p:spPr>
          <a:xfrm>
            <a:off x="0" y="4788000"/>
            <a:ext cx="1449000" cy="20700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359880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0ABFC8D9-3E46-4244-BCF8-DF828263A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9000"/>
            <a:ext cx="8959500" cy="1141516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6" name="Рисунок 6">
            <a:extLst>
              <a:ext uri="{FF2B5EF4-FFF2-40B4-BE49-F238E27FC236}">
                <a16:creationId xmlns="" xmlns:a16="http://schemas.microsoft.com/office/drawing/2014/main" id="{D5ACAE7A-E405-438C-BF4B-A37C1D7BBD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7000" y="2034000"/>
            <a:ext cx="3915000" cy="4230000"/>
          </a:xfrm>
        </p:spPr>
      </p:sp>
    </p:spTree>
    <p:extLst>
      <p:ext uri="{BB962C8B-B14F-4D97-AF65-F5344CB8AC3E}">
        <p14:creationId xmlns:p14="http://schemas.microsoft.com/office/powerpoint/2010/main" val="1853779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>
            <a:extLst>
              <a:ext uri="{FF2B5EF4-FFF2-40B4-BE49-F238E27FC236}">
                <a16:creationId xmlns="" xmlns:a16="http://schemas.microsoft.com/office/drawing/2014/main" id="{0B504799-5A5B-4904-96F0-E39EDC0290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719264"/>
            <a:ext cx="9144000" cy="5138737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29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6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474EC097-BE1E-47C5-A4A4-558BFD9F9C06}"/>
              </a:ext>
            </a:extLst>
          </p:cNvPr>
          <p:cNvSpPr/>
          <p:nvPr userDrawn="1"/>
        </p:nvSpPr>
        <p:spPr>
          <a:xfrm>
            <a:off x="9337" y="6772425"/>
            <a:ext cx="9144000" cy="9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grpSp>
        <p:nvGrpSpPr>
          <p:cNvPr id="9" name="Группа 8">
            <a:extLst>
              <a:ext uri="{FF2B5EF4-FFF2-40B4-BE49-F238E27FC236}">
                <a16:creationId xmlns="" xmlns:a16="http://schemas.microsoft.com/office/drawing/2014/main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133563" cy="274500"/>
            <a:chOff x="5228062" y="49500"/>
            <a:chExt cx="2844750" cy="274500"/>
          </a:xfrm>
          <a:solidFill>
            <a:schemeClr val="tx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="" xmlns:a16="http://schemas.microsoft.com/office/drawing/2014/main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="" xmlns:a16="http://schemas.microsoft.com/office/drawing/2014/main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F77822EB-8A6C-4A70-8594-303E6651250C}"/>
              </a:ext>
            </a:extLst>
          </p:cNvPr>
          <p:cNvGrpSpPr/>
          <p:nvPr userDrawn="1"/>
        </p:nvGrpSpPr>
        <p:grpSpPr>
          <a:xfrm>
            <a:off x="7036987" y="6596925"/>
            <a:ext cx="2133563" cy="274500"/>
            <a:chOff x="9347250" y="6571200"/>
            <a:chExt cx="2844750" cy="274500"/>
          </a:xfrm>
          <a:solidFill>
            <a:schemeClr val="tx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=""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1" y="2033588"/>
            <a:ext cx="7833122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342900" indent="0">
              <a:buNone/>
              <a:defRPr>
                <a:solidFill>
                  <a:schemeClr val="accent1"/>
                </a:solidFill>
              </a:defRPr>
            </a:lvl2pPr>
            <a:lvl3pPr marL="685800" indent="0">
              <a:buNone/>
              <a:defRPr>
                <a:solidFill>
                  <a:schemeClr val="accent1"/>
                </a:solidFill>
              </a:defRPr>
            </a:lvl3pPr>
            <a:lvl4pPr marL="1028700" indent="0">
              <a:buNone/>
              <a:defRPr>
                <a:solidFill>
                  <a:schemeClr val="accent1"/>
                </a:solidFill>
              </a:defRPr>
            </a:lvl4pPr>
            <a:lvl5pPr marL="13716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1451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6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6" name="Текст 18">
            <a:extLst>
              <a:ext uri="{FF2B5EF4-FFF2-40B4-BE49-F238E27FC236}">
                <a16:creationId xmlns="" xmlns:a16="http://schemas.microsoft.com/office/drawing/2014/main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1" y="2033588"/>
            <a:ext cx="7833122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342900" indent="0">
              <a:buNone/>
              <a:defRPr>
                <a:solidFill>
                  <a:schemeClr val="accent1"/>
                </a:solidFill>
              </a:defRPr>
            </a:lvl2pPr>
            <a:lvl3pPr marL="685800" indent="0">
              <a:buNone/>
              <a:defRPr>
                <a:solidFill>
                  <a:schemeClr val="accent1"/>
                </a:solidFill>
              </a:defRPr>
            </a:lvl3pPr>
            <a:lvl4pPr marL="1028700" indent="0">
              <a:buNone/>
              <a:defRPr>
                <a:solidFill>
                  <a:schemeClr val="accent1"/>
                </a:solidFill>
              </a:defRPr>
            </a:lvl4pPr>
            <a:lvl5pPr marL="13716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04488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9144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73640FF5-D492-4210-9DE4-D7B66426125F}"/>
              </a:ext>
            </a:extLst>
          </p:cNvPr>
          <p:cNvGrpSpPr/>
          <p:nvPr userDrawn="1"/>
        </p:nvGrpSpPr>
        <p:grpSpPr>
          <a:xfrm>
            <a:off x="7010437" y="37980"/>
            <a:ext cx="2133563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="" xmlns:a16="http://schemas.microsoft.com/office/drawing/2014/main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="" xmlns:a16="http://schemas.microsoft.com/office/drawing/2014/main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="" xmlns:a16="http://schemas.microsoft.com/office/drawing/2014/main" id="{D1C3AA05-E7C7-4C27-A908-2E47AFEBA600}"/>
              </a:ext>
            </a:extLst>
          </p:cNvPr>
          <p:cNvGrpSpPr/>
          <p:nvPr userDrawn="1"/>
        </p:nvGrpSpPr>
        <p:grpSpPr>
          <a:xfrm>
            <a:off x="-26438" y="6583500"/>
            <a:ext cx="2133563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="" xmlns:a16="http://schemas.microsoft.com/office/drawing/2014/main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158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62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53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10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12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66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22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47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5B055-54BE-42A4-8DC8-10ED2ADEA08A}" type="datetimeFigureOut">
              <a:rPr lang="ru-RU" smtClean="0"/>
              <a:t>27.08.2025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444EC-30F4-4546-BA0E-14E28119766D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26"/>
            <a:extLst>
              <a:ext uri="{FF2B5EF4-FFF2-40B4-BE49-F238E27FC236}">
                <a16:creationId xmlns="" xmlns:a16="http://schemas.microsoft.com/office/drawing/2014/main" id="{43780347-ADC3-4039-95E5-9DAF405C2D48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5500" y="367393"/>
            <a:ext cx="56832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306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64" r:id="rId19"/>
    <p:sldLayoutId id="2147483668" r:id="rId20"/>
    <p:sldLayoutId id="2147483663" r:id="rId21"/>
    <p:sldLayoutId id="2147483665" r:id="rId22"/>
    <p:sldLayoutId id="2147483667" r:id="rId23"/>
    <p:sldLayoutId id="2147483666" r:id="rId2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1059;&#1052;&#1054;%204%20&#1084;&#1072;&#1090;&#1077;&#1084;&#1072;&#1090;&#1080;&#1082;&#1072;.pptx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3.xml"/><Relationship Id="rId6" Type="http://schemas.openxmlformats.org/officeDocument/2006/relationships/image" Target="NULL"/><Relationship Id="rId5" Type="http://schemas.openxmlformats.org/officeDocument/2006/relationships/image" Target="../media/image6.png"/><Relationship Id="rId10" Type="http://schemas.openxmlformats.org/officeDocument/2006/relationships/image" Target="NULL"/><Relationship Id="rId4" Type="http://schemas.openxmlformats.org/officeDocument/2006/relationships/image" Target="../media/image2.jpe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4.xml"/><Relationship Id="rId6" Type="http://schemas.openxmlformats.org/officeDocument/2006/relationships/image" Target="NULL"/><Relationship Id="rId5" Type="http://schemas.openxmlformats.org/officeDocument/2006/relationships/image" Target="../media/image6.png"/><Relationship Id="rId10" Type="http://schemas.openxmlformats.org/officeDocument/2006/relationships/image" Target="NULL"/><Relationship Id="rId4" Type="http://schemas.openxmlformats.org/officeDocument/2006/relationships/image" Target="../media/image2.jpe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Relationship Id="rId6" Type="http://schemas.openxmlformats.org/officeDocument/2006/relationships/image" Target="NULL"/><Relationship Id="rId5" Type="http://schemas.openxmlformats.org/officeDocument/2006/relationships/image" Target="../media/image6.png"/><Relationship Id="rId10" Type="http://schemas.openxmlformats.org/officeDocument/2006/relationships/image" Target="NULL"/><Relationship Id="rId4" Type="http://schemas.openxmlformats.org/officeDocument/2006/relationships/image" Target="../media/image2.jpe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0750" y="1201501"/>
            <a:ext cx="7319357" cy="3208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50" b="1" dirty="0"/>
              <a:t>«Особенности организации образовательного процесса при изучении учебного предмета «Математика» в </a:t>
            </a:r>
            <a:r>
              <a:rPr lang="ru-RU" sz="4050" b="1" dirty="0" smtClean="0"/>
              <a:t>2025/2026 </a:t>
            </a:r>
            <a:r>
              <a:rPr lang="ru-RU" sz="4050" b="1" dirty="0"/>
              <a:t>учебном году»</a:t>
            </a:r>
            <a:endParaRPr lang="ru-RU" sz="4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5751" y="4610250"/>
            <a:ext cx="58968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Инструктивно-методическое совещание </a:t>
            </a:r>
            <a:endParaRPr lang="ru-RU" sz="2400" b="1" i="1" dirty="0"/>
          </a:p>
        </p:txBody>
      </p:sp>
      <p:sp>
        <p:nvSpPr>
          <p:cNvPr id="4" name="Прямоугольник 3">
            <a:hlinkClick r:id="rId4" action="ppaction://hlinkpres?slideindex=1&amp;slidetitle="/>
          </p:cNvPr>
          <p:cNvSpPr/>
          <p:nvPr/>
        </p:nvSpPr>
        <p:spPr>
          <a:xfrm>
            <a:off x="7587000" y="5364000"/>
            <a:ext cx="810000" cy="49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422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Tm="4110"/>
    </mc:Choice>
    <mc:Fallback xmlns="">
      <p:transition advTm="411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0"/>
            <a:ext cx="9144000" cy="6857999"/>
          </a:xfrm>
          <a:prstGeom prst="rect">
            <a:avLst/>
          </a:prstGeom>
          <a:solidFill>
            <a:srgbClr val="4A66AC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EF6182C-7CDA-43DD-8536-C76D40EC7FA0}"/>
              </a:ext>
            </a:extLst>
          </p:cNvPr>
          <p:cNvSpPr/>
          <p:nvPr/>
        </p:nvSpPr>
        <p:spPr>
          <a:xfrm>
            <a:off x="420750" y="2125266"/>
            <a:ext cx="4151132" cy="19211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69849EE-5963-4529-BDB4-2926876D2BDF}"/>
              </a:ext>
            </a:extLst>
          </p:cNvPr>
          <p:cNvSpPr/>
          <p:nvPr/>
        </p:nvSpPr>
        <p:spPr>
          <a:xfrm>
            <a:off x="4571881" y="2132442"/>
            <a:ext cx="4293506" cy="1921194"/>
          </a:xfrm>
          <a:prstGeom prst="rect">
            <a:avLst/>
          </a:prstGeom>
          <a:solidFill>
            <a:srgbClr val="3B7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AD99790-0B7C-4BA6-B8C9-5728B96C1E53}"/>
              </a:ext>
            </a:extLst>
          </p:cNvPr>
          <p:cNvSpPr/>
          <p:nvPr/>
        </p:nvSpPr>
        <p:spPr>
          <a:xfrm>
            <a:off x="420750" y="4173294"/>
            <a:ext cx="8437500" cy="16857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2D4E8FC-759D-412C-BFC2-5B56266013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92000" y="4284820"/>
            <a:ext cx="526772" cy="5267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ADBA829-F885-4AA4-B2F1-3B0594A11BA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3879070" y="2652037"/>
            <a:ext cx="526772" cy="52677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26EA88E-8E4A-4517-AB60-A8B36BEEE06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4737921" y="2717553"/>
            <a:ext cx="526772" cy="526772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3E036EF7-6BBB-45F5-902D-A8F2FF7ADDD5}"/>
              </a:ext>
            </a:extLst>
          </p:cNvPr>
          <p:cNvSpPr/>
          <p:nvPr/>
        </p:nvSpPr>
        <p:spPr>
          <a:xfrm>
            <a:off x="473359" y="2226409"/>
            <a:ext cx="36085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Тема: «Формирование функциональной грамотности учащихся в процессе реализации </a:t>
            </a:r>
            <a:r>
              <a:rPr lang="ru-RU" b="1" dirty="0" err="1">
                <a:solidFill>
                  <a:srgbClr val="002060"/>
                </a:solidFill>
              </a:rPr>
              <a:t>межпредметных</a:t>
            </a:r>
            <a:r>
              <a:rPr lang="ru-RU" b="1" dirty="0">
                <a:solidFill>
                  <a:srgbClr val="002060"/>
                </a:solidFill>
              </a:rPr>
              <a:t> связей при изучении математики».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86BCED08-0AA9-4AB6-BD1D-7CF742185677}"/>
              </a:ext>
            </a:extLst>
          </p:cNvPr>
          <p:cNvSpPr/>
          <p:nvPr/>
        </p:nvSpPr>
        <p:spPr>
          <a:xfrm>
            <a:off x="5279988" y="2530816"/>
            <a:ext cx="35018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Форма проведения: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с</a:t>
            </a:r>
            <a:r>
              <a:rPr lang="ru-RU" b="1" dirty="0" smtClean="0">
                <a:solidFill>
                  <a:schemeClr val="bg1"/>
                </a:solidFill>
              </a:rPr>
              <a:t>еминар-практикум.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51412EAD-BAA8-447F-A154-034C6301EC96}"/>
              </a:ext>
            </a:extLst>
          </p:cNvPr>
          <p:cNvSpPr/>
          <p:nvPr/>
        </p:nvSpPr>
        <p:spPr>
          <a:xfrm>
            <a:off x="2169798" y="4252586"/>
            <a:ext cx="67897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1600" dirty="0"/>
              <a:t>Анискевич О. С.,</a:t>
            </a:r>
            <a:r>
              <a:rPr lang="be-BY" sz="1600" i="1" dirty="0"/>
              <a:t> </a:t>
            </a:r>
            <a:r>
              <a:rPr lang="ru-RU" sz="1600" dirty="0"/>
              <a:t>учитель математики ГУО «</a:t>
            </a:r>
            <a:r>
              <a:rPr lang="be-BY" sz="1600" dirty="0" smtClean="0"/>
              <a:t>СШ</a:t>
            </a:r>
            <a:r>
              <a:rPr lang="ru-RU" sz="1600" dirty="0" smtClean="0"/>
              <a:t> </a:t>
            </a:r>
            <a:r>
              <a:rPr lang="ru-RU" sz="1600" dirty="0"/>
              <a:t>№ </a:t>
            </a:r>
            <a:r>
              <a:rPr lang="be-BY" sz="1600" dirty="0"/>
              <a:t>20</a:t>
            </a:r>
            <a:r>
              <a:rPr lang="ru-RU" sz="1600" dirty="0"/>
              <a:t> г. Барановичи»; </a:t>
            </a:r>
            <a:endParaRPr lang="ru-RU" sz="1600" dirty="0" smtClean="0"/>
          </a:p>
          <a:p>
            <a:r>
              <a:rPr lang="be-BY" sz="1600" dirty="0" smtClean="0"/>
              <a:t>Валова </a:t>
            </a:r>
            <a:r>
              <a:rPr lang="be-BY" sz="1600" dirty="0"/>
              <a:t>С. В., учитель географии </a:t>
            </a:r>
            <a:r>
              <a:rPr lang="ru-RU" sz="1600" dirty="0"/>
              <a:t>ГУО </a:t>
            </a:r>
            <a:r>
              <a:rPr lang="ru-RU" sz="1600" dirty="0" smtClean="0"/>
              <a:t>«</a:t>
            </a:r>
            <a:r>
              <a:rPr lang="be-BY" sz="1600" dirty="0"/>
              <a:t>СШ </a:t>
            </a:r>
            <a:r>
              <a:rPr lang="ru-RU" sz="1600" dirty="0" smtClean="0"/>
              <a:t>№ </a:t>
            </a:r>
            <a:r>
              <a:rPr lang="be-BY" sz="1600" dirty="0"/>
              <a:t>20</a:t>
            </a:r>
            <a:r>
              <a:rPr lang="ru-RU" sz="1600" dirty="0"/>
              <a:t> г. Барановичи»; </a:t>
            </a:r>
            <a:endParaRPr lang="ru-RU" sz="1600" dirty="0" smtClean="0"/>
          </a:p>
          <a:p>
            <a:r>
              <a:rPr lang="be-BY" sz="1600" dirty="0" smtClean="0"/>
              <a:t>Иванова </a:t>
            </a:r>
            <a:r>
              <a:rPr lang="be-BY" sz="1600" dirty="0"/>
              <a:t>О. В., </a:t>
            </a:r>
            <a:r>
              <a:rPr lang="ru-RU" sz="1600" dirty="0"/>
              <a:t>учитель математики ГУО </a:t>
            </a:r>
            <a:r>
              <a:rPr lang="ru-RU" sz="1600" dirty="0" smtClean="0"/>
              <a:t>«</a:t>
            </a:r>
            <a:r>
              <a:rPr lang="be-BY" sz="1600" dirty="0"/>
              <a:t>СШ </a:t>
            </a:r>
            <a:r>
              <a:rPr lang="ru-RU" sz="1600" dirty="0" smtClean="0"/>
              <a:t>№ </a:t>
            </a:r>
            <a:r>
              <a:rPr lang="be-BY" sz="1600" dirty="0"/>
              <a:t>20</a:t>
            </a:r>
            <a:r>
              <a:rPr lang="ru-RU" sz="1600" dirty="0"/>
              <a:t> г. Барановичи</a:t>
            </a:r>
            <a:r>
              <a:rPr lang="ru-RU" sz="1600" dirty="0" smtClean="0"/>
              <a:t>»;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Карлюк Л. В., учитель математики ГУО «</a:t>
            </a:r>
            <a:r>
              <a:rPr lang="ru-RU" sz="1600" dirty="0" smtClean="0"/>
              <a:t>СШ </a:t>
            </a:r>
            <a:r>
              <a:rPr lang="ru-RU" sz="1600" dirty="0"/>
              <a:t>№ 20 г. Барановичи»; Ставбуник С. С., методист ГУМУ </a:t>
            </a:r>
            <a:r>
              <a:rPr lang="ru-RU" sz="1600" dirty="0" smtClean="0"/>
              <a:t>«УМК г</a:t>
            </a:r>
            <a:r>
              <a:rPr lang="ru-RU" sz="1600" dirty="0"/>
              <a:t>. Барановичи».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xmlns="" id="{1F97A0AA-EFC3-44AE-A04B-47051DE7A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500" y="606166"/>
            <a:ext cx="8640000" cy="99417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Заседание </a:t>
            </a:r>
            <a:r>
              <a:rPr lang="ru-RU" b="1" dirty="0">
                <a:solidFill>
                  <a:schemeClr val="bg1"/>
                </a:solidFill>
              </a:rPr>
              <a:t>учебно-методического </a:t>
            </a:r>
            <a:r>
              <a:rPr lang="ru-RU" b="1" dirty="0" smtClean="0">
                <a:solidFill>
                  <a:schemeClr val="bg1"/>
                </a:solidFill>
              </a:rPr>
              <a:t>объединения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(январь 2024 г.)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3631" y="4834808"/>
            <a:ext cx="17764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e-BY" sz="2400" b="1" dirty="0">
                <a:solidFill>
                  <a:schemeClr val="accent3">
                    <a:lumMod val="50000"/>
                  </a:schemeClr>
                </a:solidFill>
              </a:rPr>
              <a:t>Выступал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и: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85043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00" y="504000"/>
            <a:ext cx="8928000" cy="55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395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0"/>
            <a:ext cx="9144000" cy="6858000"/>
          </a:xfrm>
          <a:prstGeom prst="rect">
            <a:avLst/>
          </a:prstGeom>
          <a:solidFill>
            <a:srgbClr val="4A66AC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EF6182C-7CDA-43DD-8536-C76D40EC7FA0}"/>
              </a:ext>
            </a:extLst>
          </p:cNvPr>
          <p:cNvSpPr/>
          <p:nvPr/>
        </p:nvSpPr>
        <p:spPr>
          <a:xfrm>
            <a:off x="150750" y="2125266"/>
            <a:ext cx="4995000" cy="19211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69849EE-5963-4529-BDB4-2926876D2BDF}"/>
              </a:ext>
            </a:extLst>
          </p:cNvPr>
          <p:cNvSpPr/>
          <p:nvPr/>
        </p:nvSpPr>
        <p:spPr>
          <a:xfrm>
            <a:off x="5145750" y="2132442"/>
            <a:ext cx="3719637" cy="1921194"/>
          </a:xfrm>
          <a:prstGeom prst="rect">
            <a:avLst/>
          </a:prstGeom>
          <a:solidFill>
            <a:srgbClr val="3B7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AD99790-0B7C-4BA6-B8C9-5728B96C1E53}"/>
              </a:ext>
            </a:extLst>
          </p:cNvPr>
          <p:cNvSpPr/>
          <p:nvPr/>
        </p:nvSpPr>
        <p:spPr>
          <a:xfrm>
            <a:off x="420750" y="4173294"/>
            <a:ext cx="8640000" cy="182745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2D4E8FC-759D-412C-BFC2-5B56266013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92000" y="4284820"/>
            <a:ext cx="526772" cy="5267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ADBA829-F885-4AA4-B2F1-3B0594A11BA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4555411" y="2710765"/>
            <a:ext cx="526772" cy="52677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26EA88E-8E4A-4517-AB60-A8B36BEEE06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353735" y="2712413"/>
            <a:ext cx="526772" cy="526772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3E036EF7-6BBB-45F5-902D-A8F2FF7ADDD5}"/>
              </a:ext>
            </a:extLst>
          </p:cNvPr>
          <p:cNvSpPr/>
          <p:nvPr/>
        </p:nvSpPr>
        <p:spPr>
          <a:xfrm>
            <a:off x="411644" y="2130552"/>
            <a:ext cx="4150832" cy="186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50" b="1" dirty="0">
                <a:solidFill>
                  <a:srgbClr val="002060"/>
                </a:solidFill>
              </a:rPr>
              <a:t>Тема: «Использование современных информационных технологий и цифровых образовательных ресурсов, разнообразных форм организации учебного взаимодействия, направленных на развитие и воспитание личности учащегося».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86BCED08-0AA9-4AB6-BD1D-7CF742185677}"/>
              </a:ext>
            </a:extLst>
          </p:cNvPr>
          <p:cNvSpPr/>
          <p:nvPr/>
        </p:nvSpPr>
        <p:spPr>
          <a:xfrm>
            <a:off x="5494553" y="2855251"/>
            <a:ext cx="35018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Форма проведения: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Ярмарка методических идей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51412EAD-BAA8-447F-A154-034C6301EC96}"/>
              </a:ext>
            </a:extLst>
          </p:cNvPr>
          <p:cNvSpPr/>
          <p:nvPr/>
        </p:nvSpPr>
        <p:spPr>
          <a:xfrm>
            <a:off x="1637161" y="4293346"/>
            <a:ext cx="7423589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/>
              <a:t>Мащёнская</a:t>
            </a:r>
            <a:r>
              <a:rPr lang="ru-RU" sz="1600" dirty="0"/>
              <a:t> Т. М., учитель математики ГУО </a:t>
            </a:r>
            <a:r>
              <a:rPr lang="ru-RU" sz="1600" dirty="0" smtClean="0"/>
              <a:t>«СШ № </a:t>
            </a:r>
            <a:r>
              <a:rPr lang="ru-RU" sz="1600" dirty="0"/>
              <a:t>21 </a:t>
            </a:r>
            <a:r>
              <a:rPr lang="ru-RU" sz="1600" dirty="0" err="1"/>
              <a:t>г.Барановичи</a:t>
            </a:r>
            <a:r>
              <a:rPr lang="ru-RU" sz="1600" dirty="0" smtClean="0"/>
              <a:t>»;</a:t>
            </a:r>
          </a:p>
          <a:p>
            <a:r>
              <a:rPr lang="ru-RU" sz="1600" dirty="0" smtClean="0"/>
              <a:t>Столяр </a:t>
            </a:r>
            <a:r>
              <a:rPr lang="ru-RU" sz="1600" dirty="0"/>
              <a:t>Г. И., учитель математики ГУО </a:t>
            </a:r>
            <a:r>
              <a:rPr lang="ru-RU" sz="1600" dirty="0" smtClean="0"/>
              <a:t>«СШ № </a:t>
            </a:r>
            <a:r>
              <a:rPr lang="ru-RU" sz="1600" dirty="0"/>
              <a:t>7 </a:t>
            </a:r>
            <a:r>
              <a:rPr lang="ru-RU" sz="1600" dirty="0" err="1"/>
              <a:t>г.Барановичи</a:t>
            </a:r>
            <a:r>
              <a:rPr lang="ru-RU" sz="1600" dirty="0"/>
              <a:t> </a:t>
            </a:r>
            <a:r>
              <a:rPr lang="ru-RU" sz="1600" dirty="0" err="1"/>
              <a:t>им.С.И.Грицевца</a:t>
            </a:r>
            <a:r>
              <a:rPr lang="ru-RU" sz="1600" dirty="0" smtClean="0"/>
              <a:t>»;</a:t>
            </a:r>
          </a:p>
          <a:p>
            <a:r>
              <a:rPr lang="ru-RU" sz="1600" dirty="0" smtClean="0"/>
              <a:t> </a:t>
            </a:r>
            <a:r>
              <a:rPr lang="ru-RU" sz="1600" dirty="0" err="1"/>
              <a:t>Карзан</a:t>
            </a:r>
            <a:r>
              <a:rPr lang="ru-RU" sz="1600" dirty="0"/>
              <a:t> И. С., учитель математики ГУО </a:t>
            </a:r>
            <a:r>
              <a:rPr lang="ru-RU" sz="1600" dirty="0" smtClean="0"/>
              <a:t>«СШ № </a:t>
            </a:r>
            <a:r>
              <a:rPr lang="ru-RU" sz="1600" dirty="0"/>
              <a:t>9 </a:t>
            </a:r>
            <a:r>
              <a:rPr lang="ru-RU" sz="1600" dirty="0" err="1"/>
              <a:t>г.Барановичи</a:t>
            </a:r>
            <a:r>
              <a:rPr lang="ru-RU" sz="1600" dirty="0"/>
              <a:t>»; </a:t>
            </a:r>
            <a:endParaRPr lang="ru-RU" sz="1600" dirty="0" smtClean="0"/>
          </a:p>
          <a:p>
            <a:r>
              <a:rPr lang="ru-RU" sz="1600" dirty="0" err="1" smtClean="0"/>
              <a:t>Басан</a:t>
            </a:r>
            <a:r>
              <a:rPr lang="ru-RU" sz="1600" dirty="0" smtClean="0"/>
              <a:t> </a:t>
            </a:r>
            <a:r>
              <a:rPr lang="ru-RU" sz="1600" dirty="0"/>
              <a:t>С. В., учитель математики ГУО </a:t>
            </a:r>
            <a:r>
              <a:rPr lang="ru-RU" sz="1600" dirty="0" smtClean="0"/>
              <a:t>«СШ№ </a:t>
            </a:r>
            <a:r>
              <a:rPr lang="ru-RU" sz="1600" dirty="0"/>
              <a:t>14 </a:t>
            </a:r>
            <a:r>
              <a:rPr lang="ru-RU" sz="1600" dirty="0" err="1"/>
              <a:t>г.Барановичи</a:t>
            </a:r>
            <a:r>
              <a:rPr lang="ru-RU" sz="1600" dirty="0"/>
              <a:t>»; </a:t>
            </a:r>
            <a:endParaRPr lang="ru-RU" sz="1600" dirty="0" smtClean="0"/>
          </a:p>
          <a:p>
            <a:r>
              <a:rPr lang="ru-RU" sz="1600" dirty="0" smtClean="0"/>
              <a:t>Тишкевич </a:t>
            </a:r>
            <a:r>
              <a:rPr lang="ru-RU" sz="1600" dirty="0"/>
              <a:t>О. В., учитель математики ГУО «СШ № 18 г. </a:t>
            </a:r>
            <a:r>
              <a:rPr lang="ru-RU" sz="1600" dirty="0" smtClean="0"/>
              <a:t>Барановичи.</a:t>
            </a:r>
            <a:endParaRPr lang="ru-RU" sz="1600" dirty="0"/>
          </a:p>
          <a:p>
            <a:endParaRPr lang="ru-RU" sz="1350" dirty="0"/>
          </a:p>
          <a:p>
            <a:endParaRPr lang="ru-RU" sz="1350" dirty="0"/>
          </a:p>
          <a:p>
            <a:r>
              <a:rPr lang="ru-RU" sz="1350" dirty="0"/>
              <a:t> </a:t>
            </a:r>
          </a:p>
          <a:p>
            <a:endParaRPr lang="ru-RU" sz="135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xmlns="" id="{1F97A0AA-EFC3-44AE-A04B-47051DE7A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400" y="640178"/>
            <a:ext cx="8640000" cy="99417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Заседание </a:t>
            </a:r>
            <a:r>
              <a:rPr lang="ru-RU" b="1" dirty="0">
                <a:solidFill>
                  <a:schemeClr val="bg1"/>
                </a:solidFill>
              </a:rPr>
              <a:t>учебно-методического </a:t>
            </a:r>
            <a:r>
              <a:rPr lang="ru-RU" b="1" dirty="0" smtClean="0">
                <a:solidFill>
                  <a:schemeClr val="bg1"/>
                </a:solidFill>
              </a:rPr>
              <a:t>объединения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(</a:t>
            </a:r>
            <a:r>
              <a:rPr lang="ru-RU" b="1" smtClean="0">
                <a:solidFill>
                  <a:schemeClr val="bg1"/>
                </a:solidFill>
              </a:rPr>
              <a:t>май </a:t>
            </a:r>
            <a:r>
              <a:rPr lang="ru-RU" b="1" smtClean="0">
                <a:solidFill>
                  <a:schemeClr val="bg1"/>
                </a:solidFill>
              </a:rPr>
              <a:t>2025 </a:t>
            </a:r>
            <a:r>
              <a:rPr lang="ru-RU" b="1" dirty="0" smtClean="0">
                <a:solidFill>
                  <a:schemeClr val="bg1"/>
                </a:solidFill>
              </a:rPr>
              <a:t>г.)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4089" y="4556792"/>
            <a:ext cx="1378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Выступали: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255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00" y="729000"/>
            <a:ext cx="8370000" cy="523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3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A66AC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/>
          </a:p>
        </p:txBody>
      </p:sp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524" y="371933"/>
            <a:ext cx="8763911" cy="9947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В </a:t>
            </a:r>
            <a:r>
              <a:rPr lang="ru-RU" sz="3600" b="1" dirty="0" smtClean="0"/>
              <a:t>2025 </a:t>
            </a:r>
            <a:r>
              <a:rPr lang="ru-RU" sz="3600" b="1" dirty="0"/>
              <a:t>/ </a:t>
            </a:r>
            <a:r>
              <a:rPr lang="ru-RU" sz="3600" b="1" dirty="0" smtClean="0"/>
              <a:t>2026 </a:t>
            </a:r>
            <a:r>
              <a:rPr lang="ru-RU" sz="3600" b="1" dirty="0"/>
              <a:t>учебном году рекомендуется:</a:t>
            </a:r>
            <a:endParaRPr lang="ru-RU" sz="4050" b="1" dirty="0"/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0762BB28-54F8-4999-A207-DCC58B5E2BB1}"/>
              </a:ext>
            </a:extLst>
          </p:cNvPr>
          <p:cNvSpPr txBox="1"/>
          <p:nvPr/>
        </p:nvSpPr>
        <p:spPr>
          <a:xfrm>
            <a:off x="200886" y="1626314"/>
            <a:ext cx="2728087" cy="2281476"/>
          </a:xfrm>
          <a:prstGeom prst="flowChartAlternateProcess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1002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600" b="1" dirty="0"/>
              <a:t>продолжить работу по повышению методической компетентности учителя через систему постоянно-действующих семинаров, курсов повышения квалификации;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0762BB28-54F8-4999-A207-DCC58B5E2BB1}"/>
              </a:ext>
            </a:extLst>
          </p:cNvPr>
          <p:cNvSpPr txBox="1"/>
          <p:nvPr/>
        </p:nvSpPr>
        <p:spPr>
          <a:xfrm>
            <a:off x="3051400" y="1644030"/>
            <a:ext cx="2867369" cy="2826306"/>
          </a:xfrm>
          <a:prstGeom prst="flowChartAlternateProcess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1002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продолжить работу по формированию личностных, </a:t>
            </a:r>
            <a:r>
              <a:rPr lang="ru-RU" sz="1600" b="1" dirty="0" err="1"/>
              <a:t>метапредметных</a:t>
            </a:r>
            <a:r>
              <a:rPr lang="ru-RU" sz="1600" b="1" dirty="0"/>
              <a:t> и предметных компетенций учащихся в образовательном процессе по математике с учетом эффективного педагогического опыта;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0762BB28-54F8-4999-A207-DCC58B5E2BB1}"/>
              </a:ext>
            </a:extLst>
          </p:cNvPr>
          <p:cNvSpPr txBox="1"/>
          <p:nvPr/>
        </p:nvSpPr>
        <p:spPr>
          <a:xfrm>
            <a:off x="6054380" y="1481643"/>
            <a:ext cx="2837265" cy="4526340"/>
          </a:xfrm>
          <a:prstGeom prst="flowChartAlternateProcess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1002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/>
              <a:t>продолжить работу по выявлению и распространению передового педагогического опыта преподавания математики, оказывающего влияние на повышение результативности образовательного процесса; популяризировать данный опыт через публикацию материалов в средствах массовой информации;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0762BB28-54F8-4999-A207-DCC58B5E2BB1}"/>
              </a:ext>
            </a:extLst>
          </p:cNvPr>
          <p:cNvSpPr txBox="1"/>
          <p:nvPr/>
        </p:nvSpPr>
        <p:spPr>
          <a:xfrm>
            <a:off x="300775" y="4753058"/>
            <a:ext cx="5501250" cy="1464231"/>
          </a:xfrm>
          <a:prstGeom prst="flowChartAlternateProcess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1002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600" b="1" dirty="0"/>
              <a:t>продолжить работу по развитию новых направлений работы с одаренными и мотивированными учащимися по достижению высоких результатов в олимпиадном движении, исследовательской деятельности, творческих конкурсах</a:t>
            </a:r>
          </a:p>
        </p:txBody>
      </p:sp>
    </p:spTree>
    <p:extLst>
      <p:ext uri="{BB962C8B-B14F-4D97-AF65-F5344CB8AC3E}">
        <p14:creationId xmlns:p14="http://schemas.microsoft.com/office/powerpoint/2010/main" val="261534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6CEF4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/>
          </a:p>
        </p:txBody>
      </p:sp>
      <p:sp>
        <p:nvSpPr>
          <p:cNvPr id="2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 txBox="1">
            <a:spLocks/>
          </p:cNvSpPr>
          <p:nvPr/>
        </p:nvSpPr>
        <p:spPr>
          <a:xfrm>
            <a:off x="0" y="920890"/>
            <a:ext cx="8842500" cy="33245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solidFill>
                  <a:srgbClr val="002060"/>
                </a:solidFill>
              </a:rPr>
              <a:t>Тема методической работы </a:t>
            </a:r>
          </a:p>
          <a:p>
            <a:pPr algn="ctr"/>
            <a:r>
              <a:rPr lang="ru-RU" sz="4800" b="1" dirty="0">
                <a:solidFill>
                  <a:srgbClr val="002060"/>
                </a:solidFill>
              </a:rPr>
              <a:t>в </a:t>
            </a:r>
            <a:r>
              <a:rPr lang="ru-RU" sz="4800" b="1" dirty="0" smtClean="0">
                <a:solidFill>
                  <a:srgbClr val="002060"/>
                </a:solidFill>
              </a:rPr>
              <a:t>2025/2026 </a:t>
            </a:r>
            <a:r>
              <a:rPr lang="ru-RU" sz="4800" b="1" dirty="0">
                <a:solidFill>
                  <a:srgbClr val="002060"/>
                </a:solidFill>
              </a:rPr>
              <a:t>учебном году: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6">
            <a:extLst>
              <a:ext uri="{FF2B5EF4-FFF2-40B4-BE49-F238E27FC236}">
                <a16:creationId xmlns:a16="http://schemas.microsoft.com/office/drawing/2014/main" xmlns="" id="{50860DA5-590F-4364-8895-D66DDEAF7FDC}"/>
              </a:ext>
            </a:extLst>
          </p:cNvPr>
          <p:cNvSpPr txBox="1">
            <a:spLocks/>
          </p:cNvSpPr>
          <p:nvPr/>
        </p:nvSpPr>
        <p:spPr>
          <a:xfrm>
            <a:off x="522686" y="1944000"/>
            <a:ext cx="8065451" cy="422999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68580" tIns="34290" rIns="68580" bIns="3429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Повышение </a:t>
            </a:r>
            <a:r>
              <a:rPr lang="ru-RU" sz="3600" b="1" dirty="0">
                <a:solidFill>
                  <a:srgbClr val="002060"/>
                </a:solidFill>
              </a:rPr>
              <a:t>качества преподавания средствами учебного предмета </a:t>
            </a:r>
            <a:r>
              <a:rPr lang="be-BY" sz="3600" b="1" dirty="0">
                <a:solidFill>
                  <a:srgbClr val="002060"/>
                </a:solidFill>
              </a:rPr>
              <a:t>“</a:t>
            </a:r>
            <a:r>
              <a:rPr lang="ru-RU" sz="3600" b="1" dirty="0">
                <a:solidFill>
                  <a:srgbClr val="002060"/>
                </a:solidFill>
              </a:rPr>
              <a:t>Математика</a:t>
            </a:r>
            <a:r>
              <a:rPr lang="be-BY" sz="3600" b="1" dirty="0">
                <a:solidFill>
                  <a:srgbClr val="002060"/>
                </a:solidFill>
              </a:rPr>
              <a:t>”</a:t>
            </a:r>
            <a:r>
              <a:rPr lang="ru-RU" sz="3600" b="1" dirty="0">
                <a:solidFill>
                  <a:srgbClr val="002060"/>
                </a:solidFill>
              </a:rPr>
              <a:t>, в том числе в контексте формирования функциональной грамотности учащихся</a:t>
            </a:r>
          </a:p>
        </p:txBody>
      </p:sp>
    </p:spTree>
    <p:extLst>
      <p:ext uri="{BB962C8B-B14F-4D97-AF65-F5344CB8AC3E}">
        <p14:creationId xmlns:p14="http://schemas.microsoft.com/office/powerpoint/2010/main" val="340267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857251"/>
            <a:ext cx="9144000" cy="5143500"/>
          </a:xfrm>
          <a:prstGeom prst="rect">
            <a:avLst/>
          </a:prstGeom>
          <a:solidFill>
            <a:srgbClr val="BCFCD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/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50860DA5-590F-4364-8895-D66DDEAF7F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686" y="2889000"/>
            <a:ext cx="8065451" cy="843694"/>
          </a:xfrm>
        </p:spPr>
        <p:txBody>
          <a:bodyPr>
            <a:noAutofit/>
          </a:bodyPr>
          <a:lstStyle/>
          <a:p>
            <a:pPr algn="ctr"/>
            <a:r>
              <a:rPr lang="ru-RU" sz="2700" b="1" dirty="0">
                <a:solidFill>
                  <a:srgbClr val="002060"/>
                </a:solidFill>
              </a:rPr>
              <a:t>создание условий для совершенствования образовательного процесса, повышения профессионального мастерства педагогов учреждений образования города по </a:t>
            </a:r>
            <a:r>
              <a:rPr lang="ru-RU" sz="2700" b="1" dirty="0" smtClean="0">
                <a:solidFill>
                  <a:srgbClr val="002060"/>
                </a:solidFill>
              </a:rPr>
              <a:t>вопросам </a:t>
            </a:r>
            <a:r>
              <a:rPr lang="ru-RU" sz="2700" b="1" dirty="0">
                <a:solidFill>
                  <a:srgbClr val="002060"/>
                </a:solidFill>
              </a:rPr>
              <a:t>формирования функциональной грамотности учащихся </a:t>
            </a:r>
            <a:r>
              <a:rPr lang="ru-RU" sz="2700" b="1" dirty="0" smtClean="0">
                <a:solidFill>
                  <a:srgbClr val="002060"/>
                </a:solidFill>
              </a:rPr>
              <a:t>в </a:t>
            </a:r>
            <a:r>
              <a:rPr lang="ru-RU" sz="2700" b="1" dirty="0">
                <a:solidFill>
                  <a:srgbClr val="002060"/>
                </a:solidFill>
              </a:rPr>
              <a:t>образовательном процессе по математике с учетом эффективного педагогического опыта.</a:t>
            </a:r>
          </a:p>
        </p:txBody>
      </p:sp>
      <p:sp>
        <p:nvSpPr>
          <p:cNvPr id="2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 txBox="1">
            <a:spLocks/>
          </p:cNvSpPr>
          <p:nvPr/>
        </p:nvSpPr>
        <p:spPr>
          <a:xfrm>
            <a:off x="134162" y="1759923"/>
            <a:ext cx="8842500" cy="33245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300" b="1" dirty="0">
                <a:solidFill>
                  <a:srgbClr val="002060"/>
                </a:solidFill>
              </a:rPr>
              <a:t>Цель методической работы учебно-методического объединения учителей математики г. Барановичи </a:t>
            </a:r>
          </a:p>
          <a:p>
            <a:pPr algn="ctr"/>
            <a:r>
              <a:rPr lang="ru-RU" sz="3300" b="1" dirty="0">
                <a:solidFill>
                  <a:srgbClr val="002060"/>
                </a:solidFill>
              </a:rPr>
              <a:t>в </a:t>
            </a:r>
            <a:r>
              <a:rPr lang="ru-RU" sz="3300" b="1" dirty="0" smtClean="0">
                <a:solidFill>
                  <a:srgbClr val="002060"/>
                </a:solidFill>
              </a:rPr>
              <a:t>2025/2026 </a:t>
            </a:r>
            <a:r>
              <a:rPr lang="ru-RU" sz="3300" b="1" dirty="0">
                <a:solidFill>
                  <a:srgbClr val="002060"/>
                </a:solidFill>
              </a:rPr>
              <a:t>учебном году: </a:t>
            </a:r>
          </a:p>
        </p:txBody>
      </p:sp>
    </p:spTree>
    <p:extLst>
      <p:ext uri="{BB962C8B-B14F-4D97-AF65-F5344CB8AC3E}">
        <p14:creationId xmlns:p14="http://schemas.microsoft.com/office/powerpoint/2010/main" val="85689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857251"/>
            <a:ext cx="9144000" cy="5143500"/>
          </a:xfrm>
          <a:prstGeom prst="rect">
            <a:avLst/>
          </a:prstGeom>
          <a:solidFill>
            <a:srgbClr val="BCFCD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/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50860DA5-590F-4364-8895-D66DDEAF7F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775" y="1893839"/>
            <a:ext cx="8065451" cy="843694"/>
          </a:xfrm>
        </p:spPr>
        <p:txBody>
          <a:bodyPr>
            <a:noAutofit/>
          </a:bodyPr>
          <a:lstStyle/>
          <a:p>
            <a:pPr algn="ctr"/>
            <a:r>
              <a:rPr lang="ru-RU" sz="2700" b="1" dirty="0">
                <a:solidFill>
                  <a:srgbClr val="002060"/>
                </a:solidFill>
              </a:rPr>
              <a:t>Тема: Особенности организации образовательного процесса при изучении учебного предмета «Математика» в </a:t>
            </a:r>
            <a:r>
              <a:rPr lang="ru-RU" sz="2700" b="1" dirty="0" smtClean="0">
                <a:solidFill>
                  <a:srgbClr val="002060"/>
                </a:solidFill>
              </a:rPr>
              <a:t>2025/2026 </a:t>
            </a:r>
            <a:r>
              <a:rPr lang="ru-RU" sz="2700" b="1" dirty="0">
                <a:solidFill>
                  <a:srgbClr val="002060"/>
                </a:solidFill>
              </a:rPr>
              <a:t>учебном году </a:t>
            </a:r>
          </a:p>
          <a:p>
            <a:endParaRPr lang="ru-RU" sz="2700" b="1" dirty="0">
              <a:solidFill>
                <a:srgbClr val="002060"/>
              </a:solidFill>
            </a:endParaRPr>
          </a:p>
          <a:p>
            <a:pPr algn="ctr"/>
            <a:r>
              <a:rPr lang="ru-RU" sz="2700" b="1" dirty="0">
                <a:solidFill>
                  <a:srgbClr val="002060"/>
                </a:solidFill>
              </a:rPr>
              <a:t>Форма проведения: инструктивно-методическое совещание</a:t>
            </a:r>
          </a:p>
          <a:p>
            <a:endParaRPr lang="ru-RU" sz="2700" b="1" dirty="0">
              <a:solidFill>
                <a:srgbClr val="002060"/>
              </a:solidFill>
            </a:endParaRPr>
          </a:p>
          <a:p>
            <a:pPr algn="ctr"/>
            <a:r>
              <a:rPr lang="ru-RU" sz="2700" b="1" dirty="0">
                <a:solidFill>
                  <a:srgbClr val="002060"/>
                </a:solidFill>
              </a:rPr>
              <a:t>Место проведения: ГУО «СШ № 18 </a:t>
            </a:r>
            <a:r>
              <a:rPr lang="ru-RU" sz="2700" b="1" dirty="0" err="1">
                <a:solidFill>
                  <a:srgbClr val="002060"/>
                </a:solidFill>
              </a:rPr>
              <a:t>г.Барановичи</a:t>
            </a:r>
            <a:r>
              <a:rPr lang="ru-RU" sz="2700" b="1" dirty="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2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 txBox="1">
            <a:spLocks/>
          </p:cNvSpPr>
          <p:nvPr/>
        </p:nvSpPr>
        <p:spPr>
          <a:xfrm>
            <a:off x="83250" y="1201500"/>
            <a:ext cx="8842500" cy="33245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rgbClr val="002060"/>
                </a:solidFill>
              </a:rPr>
              <a:t>Август </a:t>
            </a:r>
            <a:r>
              <a:rPr lang="ru-RU" sz="3600" b="1" dirty="0" smtClean="0">
                <a:solidFill>
                  <a:srgbClr val="002060"/>
                </a:solidFill>
              </a:rPr>
              <a:t>2025 </a:t>
            </a:r>
            <a:r>
              <a:rPr lang="ru-RU" sz="3600" b="1" dirty="0">
                <a:solidFill>
                  <a:srgbClr val="002060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65540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857251"/>
            <a:ext cx="9144000" cy="5143500"/>
          </a:xfrm>
          <a:prstGeom prst="rect">
            <a:avLst/>
          </a:prstGeom>
          <a:solidFill>
            <a:srgbClr val="BCFCD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/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50860DA5-590F-4364-8895-D66DDEAF7F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7001" y="1640250"/>
            <a:ext cx="8453975" cy="843694"/>
          </a:xfrm>
        </p:spPr>
        <p:txBody>
          <a:bodyPr>
            <a:noAutofit/>
          </a:bodyPr>
          <a:lstStyle/>
          <a:p>
            <a:pPr algn="ctr"/>
            <a:r>
              <a:rPr lang="ru-RU" sz="2700" b="1" dirty="0">
                <a:solidFill>
                  <a:srgbClr val="002060"/>
                </a:solidFill>
              </a:rPr>
              <a:t>Тема: </a:t>
            </a:r>
            <a:r>
              <a:rPr lang="ru-RU" sz="2700" b="1" dirty="0" smtClean="0">
                <a:solidFill>
                  <a:srgbClr val="002060"/>
                </a:solidFill>
              </a:rPr>
              <a:t>«</a:t>
            </a:r>
            <a:r>
              <a:rPr lang="ru-RU" sz="2700" b="1" dirty="0">
                <a:solidFill>
                  <a:srgbClr val="002060"/>
                </a:solidFill>
              </a:rPr>
              <a:t>О</a:t>
            </a:r>
            <a:r>
              <a:rPr lang="ru-RU" sz="2700" b="1" dirty="0" smtClean="0">
                <a:solidFill>
                  <a:srgbClr val="002060"/>
                </a:solidFill>
              </a:rPr>
              <a:t>собенности </a:t>
            </a:r>
            <a:r>
              <a:rPr lang="ru-RU" sz="2700" b="1" dirty="0">
                <a:solidFill>
                  <a:srgbClr val="002060"/>
                </a:solidFill>
              </a:rPr>
              <a:t>использования контекстных задач по математике для развития математической и финансовой грамотности, предметных, </a:t>
            </a:r>
            <a:r>
              <a:rPr lang="ru-RU" sz="2700" b="1" dirty="0" err="1">
                <a:solidFill>
                  <a:srgbClr val="002060"/>
                </a:solidFill>
              </a:rPr>
              <a:t>метапредметных</a:t>
            </a:r>
            <a:r>
              <a:rPr lang="ru-RU" sz="2700" b="1" dirty="0">
                <a:solidFill>
                  <a:srgbClr val="002060"/>
                </a:solidFill>
              </a:rPr>
              <a:t> и личностных компетенций </a:t>
            </a:r>
            <a:r>
              <a:rPr lang="ru-RU" sz="2700" b="1" dirty="0" smtClean="0">
                <a:solidFill>
                  <a:srgbClr val="002060"/>
                </a:solidFill>
              </a:rPr>
              <a:t>учащихся» </a:t>
            </a:r>
            <a:endParaRPr lang="ru-RU" sz="2700" b="1" dirty="0">
              <a:solidFill>
                <a:srgbClr val="002060"/>
              </a:solidFill>
            </a:endParaRPr>
          </a:p>
          <a:p>
            <a:pPr algn="ctr"/>
            <a:r>
              <a:rPr lang="ru-RU" sz="2700" b="1" dirty="0">
                <a:solidFill>
                  <a:srgbClr val="002060"/>
                </a:solidFill>
              </a:rPr>
              <a:t>Форма проведения: методический </a:t>
            </a:r>
            <a:r>
              <a:rPr lang="ru-RU" sz="2700" b="1" dirty="0" smtClean="0">
                <a:solidFill>
                  <a:srgbClr val="002060"/>
                </a:solidFill>
              </a:rPr>
              <a:t>диалог</a:t>
            </a:r>
            <a:endParaRPr lang="ru-RU" sz="2700" b="1" dirty="0">
              <a:solidFill>
                <a:srgbClr val="002060"/>
              </a:solidFill>
            </a:endParaRPr>
          </a:p>
          <a:p>
            <a:endParaRPr lang="ru-RU" sz="2700" b="1" dirty="0">
              <a:solidFill>
                <a:srgbClr val="002060"/>
              </a:solidFill>
            </a:endParaRPr>
          </a:p>
          <a:p>
            <a:pPr algn="ctr"/>
            <a:r>
              <a:rPr lang="ru-RU" sz="2700" b="1" dirty="0">
                <a:solidFill>
                  <a:srgbClr val="002060"/>
                </a:solidFill>
              </a:rPr>
              <a:t>Место проведения: </a:t>
            </a:r>
          </a:p>
          <a:p>
            <a:pPr algn="ctr"/>
            <a:r>
              <a:rPr lang="ru-RU" sz="2700" b="1" dirty="0">
                <a:solidFill>
                  <a:srgbClr val="002060"/>
                </a:solidFill>
              </a:rPr>
              <a:t>ГУО </a:t>
            </a:r>
            <a:r>
              <a:rPr lang="ru-RU" sz="2700" b="1" dirty="0" smtClean="0">
                <a:solidFill>
                  <a:srgbClr val="002060"/>
                </a:solidFill>
              </a:rPr>
              <a:t>«Средняя школа № 4 </a:t>
            </a:r>
            <a:r>
              <a:rPr lang="ru-RU" sz="2700" b="1" dirty="0" err="1">
                <a:solidFill>
                  <a:srgbClr val="002060"/>
                </a:solidFill>
              </a:rPr>
              <a:t>г.Барановичи</a:t>
            </a:r>
            <a:r>
              <a:rPr lang="ru-RU" sz="2700" b="1" dirty="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2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 txBox="1">
            <a:spLocks/>
          </p:cNvSpPr>
          <p:nvPr/>
        </p:nvSpPr>
        <p:spPr>
          <a:xfrm>
            <a:off x="83250" y="1201500"/>
            <a:ext cx="8842500" cy="33245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rgbClr val="002060"/>
                </a:solidFill>
              </a:rPr>
              <a:t>Ноябрь </a:t>
            </a:r>
            <a:r>
              <a:rPr lang="ru-RU" sz="3600" b="1" dirty="0" smtClean="0">
                <a:solidFill>
                  <a:srgbClr val="002060"/>
                </a:solidFill>
              </a:rPr>
              <a:t>2025 </a:t>
            </a:r>
            <a:r>
              <a:rPr lang="ru-RU" sz="3600" b="1" dirty="0">
                <a:solidFill>
                  <a:srgbClr val="002060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10992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857251"/>
            <a:ext cx="9144000" cy="5143500"/>
          </a:xfrm>
          <a:prstGeom prst="rect">
            <a:avLst/>
          </a:prstGeom>
          <a:solidFill>
            <a:srgbClr val="BCFCD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/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50860DA5-590F-4364-8895-D66DDEAF7F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775" y="1893839"/>
            <a:ext cx="8453975" cy="843694"/>
          </a:xfrm>
        </p:spPr>
        <p:txBody>
          <a:bodyPr>
            <a:noAutofit/>
          </a:bodyPr>
          <a:lstStyle/>
          <a:p>
            <a:pPr algn="ctr"/>
            <a:r>
              <a:rPr lang="ru-RU" sz="2700" b="1" dirty="0">
                <a:solidFill>
                  <a:srgbClr val="002060"/>
                </a:solidFill>
              </a:rPr>
              <a:t>Тема: </a:t>
            </a:r>
            <a:r>
              <a:rPr lang="ru-RU" sz="2700" b="1" dirty="0" smtClean="0">
                <a:solidFill>
                  <a:srgbClr val="002060"/>
                </a:solidFill>
              </a:rPr>
              <a:t>«</a:t>
            </a:r>
            <a:r>
              <a:rPr lang="ru-RU" sz="2700" b="1" dirty="0">
                <a:solidFill>
                  <a:srgbClr val="002060"/>
                </a:solidFill>
              </a:rPr>
              <a:t>М</a:t>
            </a:r>
            <a:r>
              <a:rPr lang="ru-RU" sz="2700" b="1" dirty="0" smtClean="0">
                <a:solidFill>
                  <a:srgbClr val="002060"/>
                </a:solidFill>
              </a:rPr>
              <a:t>етодические </a:t>
            </a:r>
            <a:r>
              <a:rPr lang="ru-RU" sz="2700" b="1" dirty="0">
                <a:solidFill>
                  <a:srgbClr val="002060"/>
                </a:solidFill>
              </a:rPr>
              <a:t>особенности организации повторения и систематизации учебного материала для подготовки учащихся к </a:t>
            </a:r>
            <a:r>
              <a:rPr lang="ru-RU" sz="2700" b="1" dirty="0" smtClean="0">
                <a:solidFill>
                  <a:srgbClr val="002060"/>
                </a:solidFill>
              </a:rPr>
              <a:t>централизованному экзамену, централизованному тестированию, национальному исследованию качества образования (НИКО)</a:t>
            </a:r>
            <a:endParaRPr lang="ru-RU" sz="2700" b="1" dirty="0">
              <a:solidFill>
                <a:srgbClr val="002060"/>
              </a:solidFill>
            </a:endParaRPr>
          </a:p>
          <a:p>
            <a:pPr algn="ctr"/>
            <a:endParaRPr lang="ru-RU" sz="2700" b="1" dirty="0">
              <a:solidFill>
                <a:srgbClr val="002060"/>
              </a:solidFill>
            </a:endParaRPr>
          </a:p>
          <a:p>
            <a:pPr algn="ctr"/>
            <a:r>
              <a:rPr lang="ru-RU" sz="2700" b="1" dirty="0">
                <a:solidFill>
                  <a:srgbClr val="002060"/>
                </a:solidFill>
              </a:rPr>
              <a:t>Форма проведения: </a:t>
            </a:r>
            <a:r>
              <a:rPr lang="ru-RU" sz="2700" b="1" dirty="0" smtClean="0">
                <a:solidFill>
                  <a:srgbClr val="002060"/>
                </a:solidFill>
              </a:rPr>
              <a:t>семинар-практикум</a:t>
            </a:r>
            <a:endParaRPr lang="ru-RU" sz="2700" b="1" dirty="0">
              <a:solidFill>
                <a:srgbClr val="002060"/>
              </a:solidFill>
            </a:endParaRPr>
          </a:p>
          <a:p>
            <a:pPr algn="ctr"/>
            <a:r>
              <a:rPr lang="ru-RU" sz="2700" b="1" dirty="0" smtClean="0">
                <a:solidFill>
                  <a:srgbClr val="002060"/>
                </a:solidFill>
              </a:rPr>
              <a:t>Место </a:t>
            </a:r>
            <a:r>
              <a:rPr lang="ru-RU" sz="2700" b="1" dirty="0">
                <a:solidFill>
                  <a:srgbClr val="002060"/>
                </a:solidFill>
              </a:rPr>
              <a:t>проведения:</a:t>
            </a:r>
          </a:p>
          <a:p>
            <a:pPr algn="ctr"/>
            <a:r>
              <a:rPr lang="ru-RU" sz="2700" b="1" dirty="0">
                <a:solidFill>
                  <a:srgbClr val="002060"/>
                </a:solidFill>
              </a:rPr>
              <a:t> ГУО «Средняя школа № </a:t>
            </a:r>
            <a:r>
              <a:rPr lang="ru-RU" sz="2700" b="1" dirty="0" smtClean="0">
                <a:solidFill>
                  <a:srgbClr val="002060"/>
                </a:solidFill>
              </a:rPr>
              <a:t>10 </a:t>
            </a:r>
            <a:r>
              <a:rPr lang="ru-RU" sz="2700" b="1" dirty="0" err="1">
                <a:solidFill>
                  <a:srgbClr val="002060"/>
                </a:solidFill>
              </a:rPr>
              <a:t>г.Барановичи</a:t>
            </a:r>
            <a:r>
              <a:rPr lang="ru-RU" sz="2700" b="1" dirty="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2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 txBox="1">
            <a:spLocks/>
          </p:cNvSpPr>
          <p:nvPr/>
        </p:nvSpPr>
        <p:spPr>
          <a:xfrm>
            <a:off x="83250" y="1201500"/>
            <a:ext cx="8842500" cy="33245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rgbClr val="002060"/>
                </a:solidFill>
              </a:rPr>
              <a:t>Январь </a:t>
            </a:r>
            <a:r>
              <a:rPr lang="ru-RU" sz="3600" b="1" dirty="0" smtClean="0">
                <a:solidFill>
                  <a:srgbClr val="002060"/>
                </a:solidFill>
              </a:rPr>
              <a:t>2026 </a:t>
            </a:r>
            <a:r>
              <a:rPr lang="ru-RU" sz="3600" b="1" dirty="0">
                <a:solidFill>
                  <a:srgbClr val="002060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43862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2000" y="1404000"/>
            <a:ext cx="7319357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50" b="1" dirty="0"/>
              <a:t>Анализ работы учебно-методического объединения учителей математики учреждений общего среднего образования  </a:t>
            </a:r>
          </a:p>
          <a:p>
            <a:pPr algn="ctr"/>
            <a:endParaRPr lang="ru-RU" sz="40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7998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Tm="4110"/>
    </mc:Choice>
    <mc:Fallback xmlns="">
      <p:transition advTm="411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857251"/>
            <a:ext cx="9144000" cy="5143500"/>
          </a:xfrm>
          <a:prstGeom prst="rect">
            <a:avLst/>
          </a:prstGeom>
          <a:solidFill>
            <a:srgbClr val="BCFCD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/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50860DA5-590F-4364-8895-D66DDEAF7F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775" y="1674000"/>
            <a:ext cx="8453975" cy="843694"/>
          </a:xfrm>
        </p:spPr>
        <p:txBody>
          <a:bodyPr>
            <a:noAutofit/>
          </a:bodyPr>
          <a:lstStyle/>
          <a:p>
            <a:pPr algn="ctr"/>
            <a:r>
              <a:rPr lang="ru-RU" sz="2700" b="1" dirty="0">
                <a:solidFill>
                  <a:srgbClr val="002060"/>
                </a:solidFill>
              </a:rPr>
              <a:t>Тема: «Использование современных информационных технологий и цифровых образовательных ресурсов, разнообразных форм организации учебного взаимодействия, направленных на развитие и воспитание личности учащегося» </a:t>
            </a:r>
          </a:p>
          <a:p>
            <a:pPr algn="ctr"/>
            <a:endParaRPr lang="ru-RU" sz="2700" b="1" dirty="0">
              <a:solidFill>
                <a:srgbClr val="002060"/>
              </a:solidFill>
            </a:endParaRPr>
          </a:p>
          <a:p>
            <a:pPr algn="ctr"/>
            <a:r>
              <a:rPr lang="ru-RU" sz="2700" b="1" dirty="0">
                <a:solidFill>
                  <a:srgbClr val="002060"/>
                </a:solidFill>
              </a:rPr>
              <a:t>Форма проведения: </a:t>
            </a:r>
            <a:r>
              <a:rPr lang="ru-RU" sz="2700" b="1" dirty="0" smtClean="0">
                <a:solidFill>
                  <a:srgbClr val="002060"/>
                </a:solidFill>
              </a:rPr>
              <a:t>методический форум</a:t>
            </a:r>
            <a:endParaRPr lang="ru-RU" sz="2700" b="1" dirty="0">
              <a:solidFill>
                <a:srgbClr val="002060"/>
              </a:solidFill>
            </a:endParaRPr>
          </a:p>
          <a:p>
            <a:pPr algn="ctr"/>
            <a:endParaRPr lang="ru-RU" sz="2700" b="1" dirty="0">
              <a:solidFill>
                <a:srgbClr val="002060"/>
              </a:solidFill>
            </a:endParaRPr>
          </a:p>
          <a:p>
            <a:pPr algn="ctr"/>
            <a:r>
              <a:rPr lang="ru-RU" sz="2700" b="1" dirty="0">
                <a:solidFill>
                  <a:srgbClr val="002060"/>
                </a:solidFill>
              </a:rPr>
              <a:t>Место проведения: ГУМУ «Учебно-методический кабинет </a:t>
            </a:r>
            <a:r>
              <a:rPr lang="ru-RU" sz="2700" b="1" dirty="0" err="1">
                <a:solidFill>
                  <a:srgbClr val="002060"/>
                </a:solidFill>
              </a:rPr>
              <a:t>г.Барановичи</a:t>
            </a:r>
            <a:r>
              <a:rPr lang="ru-RU" sz="2700" b="1" dirty="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2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 txBox="1">
            <a:spLocks/>
          </p:cNvSpPr>
          <p:nvPr/>
        </p:nvSpPr>
        <p:spPr>
          <a:xfrm>
            <a:off x="83250" y="1201500"/>
            <a:ext cx="8842500" cy="33245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rgbClr val="002060"/>
                </a:solidFill>
              </a:rPr>
              <a:t>Март </a:t>
            </a:r>
            <a:r>
              <a:rPr lang="ru-RU" sz="3600" b="1" dirty="0" smtClean="0">
                <a:solidFill>
                  <a:srgbClr val="002060"/>
                </a:solidFill>
              </a:rPr>
              <a:t>2026 </a:t>
            </a:r>
            <a:r>
              <a:rPr lang="ru-RU" sz="3600" b="1" dirty="0">
                <a:solidFill>
                  <a:srgbClr val="002060"/>
                </a:solidFill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125493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-171000"/>
            <a:ext cx="9144000" cy="7029000"/>
          </a:xfrm>
          <a:prstGeom prst="rect">
            <a:avLst/>
          </a:prstGeom>
          <a:solidFill>
            <a:srgbClr val="BCFCD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874857"/>
            <a:ext cx="8531939" cy="402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125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02000" y="504000"/>
            <a:ext cx="7937291" cy="48343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В состав учебно-методического объединения учителей математики </a:t>
            </a:r>
            <a:r>
              <a:rPr lang="ru-RU" sz="28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г.Барановичи</a:t>
            </a:r>
            <a:r>
              <a:rPr lang="ru-RU" sz="28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входят </a:t>
            </a:r>
            <a:r>
              <a:rPr lang="ru-RU" sz="2800" b="1" i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133 педагога.</a:t>
            </a:r>
            <a:endParaRPr lang="ru-RU" sz="2800" b="1" i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959" y="1899000"/>
            <a:ext cx="77438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210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02000" y="369000"/>
            <a:ext cx="7937291" cy="48343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В состав учебно-методического объединения учителей математики </a:t>
            </a:r>
            <a:r>
              <a:rPr lang="ru-RU" sz="2800" b="1" i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г.Барановичи</a:t>
            </a:r>
            <a:r>
              <a:rPr lang="ru-RU" sz="2800" b="1" i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входят </a:t>
            </a:r>
            <a:r>
              <a:rPr lang="ru-RU" sz="2800" b="1" i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133 педагога.</a:t>
            </a:r>
            <a:endParaRPr lang="ru-RU" sz="2800" b="1" i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45" y="1809000"/>
            <a:ext cx="77724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328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0" y="-81000"/>
            <a:ext cx="9144000" cy="7020000"/>
          </a:xfrm>
          <a:prstGeom prst="rect">
            <a:avLst/>
          </a:prstGeom>
          <a:solidFill>
            <a:srgbClr val="F6CEF4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/>
          </a:p>
        </p:txBody>
      </p:sp>
      <p:sp>
        <p:nvSpPr>
          <p:cNvPr id="2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 txBox="1">
            <a:spLocks/>
          </p:cNvSpPr>
          <p:nvPr/>
        </p:nvSpPr>
        <p:spPr>
          <a:xfrm>
            <a:off x="301500" y="1089000"/>
            <a:ext cx="8842500" cy="33245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>
                <a:solidFill>
                  <a:srgbClr val="002060"/>
                </a:solidFill>
              </a:rPr>
              <a:t>Тема методической работы </a:t>
            </a:r>
          </a:p>
          <a:p>
            <a:pPr algn="ctr"/>
            <a:r>
              <a:rPr lang="ru-RU" sz="4800" b="1" dirty="0">
                <a:solidFill>
                  <a:srgbClr val="002060"/>
                </a:solidFill>
              </a:rPr>
              <a:t>в </a:t>
            </a:r>
            <a:r>
              <a:rPr lang="ru-RU" sz="4800" b="1" dirty="0" smtClean="0">
                <a:solidFill>
                  <a:srgbClr val="002060"/>
                </a:solidFill>
              </a:rPr>
              <a:t>2024/2025 </a:t>
            </a:r>
            <a:r>
              <a:rPr lang="ru-RU" sz="4800" b="1" dirty="0">
                <a:solidFill>
                  <a:srgbClr val="002060"/>
                </a:solidFill>
              </a:rPr>
              <a:t>учебном году: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6">
            <a:extLst>
              <a:ext uri="{FF2B5EF4-FFF2-40B4-BE49-F238E27FC236}">
                <a16:creationId xmlns:a16="http://schemas.microsoft.com/office/drawing/2014/main" xmlns="" id="{50860DA5-590F-4364-8895-D66DDEAF7FDC}"/>
              </a:ext>
            </a:extLst>
          </p:cNvPr>
          <p:cNvSpPr txBox="1">
            <a:spLocks/>
          </p:cNvSpPr>
          <p:nvPr/>
        </p:nvSpPr>
        <p:spPr>
          <a:xfrm>
            <a:off x="539274" y="2259000"/>
            <a:ext cx="8065451" cy="36041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68580" tIns="34290" rIns="68580" bIns="3429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Повышение </a:t>
            </a:r>
            <a:r>
              <a:rPr lang="ru-RU" sz="3600" dirty="0"/>
              <a:t>качества преподавания средствами учебного предмета «Математика»</a:t>
            </a:r>
            <a:r>
              <a:rPr lang="be-BY" sz="3600" dirty="0"/>
              <a:t>, </a:t>
            </a:r>
            <a:r>
              <a:rPr lang="ru-RU" sz="3600" dirty="0"/>
              <a:t>в том числе в контексте формирования функциональной грамотности </a:t>
            </a:r>
            <a:r>
              <a:rPr lang="ru-RU" sz="3600" dirty="0" smtClean="0"/>
              <a:t>учащихся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85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A66AC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 dirty="0"/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50860DA5-590F-4364-8895-D66DDEAF7F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9274" y="2034000"/>
            <a:ext cx="8065451" cy="843694"/>
          </a:xfrm>
        </p:spPr>
        <p:txBody>
          <a:bodyPr>
            <a:noAutofit/>
          </a:bodyPr>
          <a:lstStyle/>
          <a:p>
            <a:pPr algn="ctr"/>
            <a:r>
              <a:rPr lang="ru-RU" sz="3300" b="1" dirty="0"/>
              <a:t>создание условий для совершенствования образовательного процесса, повышения профессионального мастерства педагогов учреждений образования города по вопросам повышения качества преподавания средствами учебного предмета «Математика»</a:t>
            </a:r>
            <a:r>
              <a:rPr lang="be-BY" sz="3300" b="1" dirty="0"/>
              <a:t>, </a:t>
            </a:r>
            <a:r>
              <a:rPr lang="ru-RU" sz="3300" b="1" dirty="0"/>
              <a:t>в том числе в контексте формирования функциональной грамотности учащихся</a:t>
            </a:r>
          </a:p>
        </p:txBody>
      </p:sp>
      <p:sp>
        <p:nvSpPr>
          <p:cNvPr id="2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 txBox="1">
            <a:spLocks/>
          </p:cNvSpPr>
          <p:nvPr/>
        </p:nvSpPr>
        <p:spPr>
          <a:xfrm>
            <a:off x="134162" y="1344285"/>
            <a:ext cx="8842500" cy="332458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/>
              <a:t>Цель методической работы </a:t>
            </a:r>
          </a:p>
          <a:p>
            <a:pPr algn="ctr"/>
            <a:r>
              <a:rPr lang="ru-RU" sz="3600" b="1" dirty="0"/>
              <a:t>в </a:t>
            </a:r>
            <a:r>
              <a:rPr lang="ru-RU" sz="3600" b="1" dirty="0" smtClean="0"/>
              <a:t>2024/2025 </a:t>
            </a:r>
            <a:r>
              <a:rPr lang="ru-RU" sz="3600" b="1" dirty="0"/>
              <a:t>учебном году: </a:t>
            </a:r>
          </a:p>
        </p:txBody>
      </p:sp>
    </p:spTree>
    <p:extLst>
      <p:ext uri="{BB962C8B-B14F-4D97-AF65-F5344CB8AC3E}">
        <p14:creationId xmlns:p14="http://schemas.microsoft.com/office/powerpoint/2010/main" val="26250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0"/>
            <a:ext cx="9144000" cy="6858000"/>
          </a:xfrm>
          <a:prstGeom prst="rect">
            <a:avLst/>
          </a:prstGeom>
          <a:solidFill>
            <a:srgbClr val="4A66AC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/>
          </a:p>
        </p:txBody>
      </p:sp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DD833230-1873-4C04-924B-976369D82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719" y="242191"/>
            <a:ext cx="8763911" cy="9947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/>
              <a:t>Перед учебно-методическим объединением стояли следующие задачи:</a:t>
            </a:r>
            <a:endParaRPr lang="ru-RU" sz="4050" b="1" dirty="0"/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0762BB28-54F8-4999-A207-DCC58B5E2BB1}"/>
              </a:ext>
            </a:extLst>
          </p:cNvPr>
          <p:cNvSpPr txBox="1"/>
          <p:nvPr/>
        </p:nvSpPr>
        <p:spPr>
          <a:xfrm>
            <a:off x="107492" y="1115347"/>
            <a:ext cx="2728087" cy="4200704"/>
          </a:xfrm>
          <a:prstGeom prst="flowChartAlternateProcess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1002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b="1" dirty="0"/>
              <a:t>обеспечение методического сопровождения роста профессиональной компетентности педагогов по вопросам повышения качества преподавания средствами учебного предмета «Математика», в том числе в контексте формирования функциональной грамотности учащихся, через совершенствование методической работы и общего уровня профессиональной и информационной культуры педагогов;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0762BB28-54F8-4999-A207-DCC58B5E2BB1}"/>
              </a:ext>
            </a:extLst>
          </p:cNvPr>
          <p:cNvSpPr txBox="1"/>
          <p:nvPr/>
        </p:nvSpPr>
        <p:spPr>
          <a:xfrm>
            <a:off x="2935015" y="1249895"/>
            <a:ext cx="2867369" cy="4370546"/>
          </a:xfrm>
          <a:prstGeom prst="flowChartAlternateProcess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1002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b="1" dirty="0"/>
              <a:t>совершенствование методики преподавания учебного предмета через использование перспективных образовательных технологий и их возможностей для повышения профессионального мастерства педагогов учреждений образования города по вопросам повышения качества преподавания средствами учебного предмета «Математика», в том числе в контексте формирования функциональной грамотности учащихся;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0762BB28-54F8-4999-A207-DCC58B5E2BB1}"/>
              </a:ext>
            </a:extLst>
          </p:cNvPr>
          <p:cNvSpPr txBox="1"/>
          <p:nvPr/>
        </p:nvSpPr>
        <p:spPr>
          <a:xfrm>
            <a:off x="5901820" y="1266475"/>
            <a:ext cx="3098139" cy="4469130"/>
          </a:xfrm>
          <a:prstGeom prst="flowChartAlternateProcess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1002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400" b="1" dirty="0"/>
              <a:t>включение педагогов в деятельность по использованию в образовательном процессе способов организации обучения с широким использованием современных средств коммуникации, онлайн взаимодействия, дистанционного обучения и образовательных Интернет-ресурсов для совершенствования образовательного процесса по вопросам повышения качества преподавания средствами учебного предмета «Математика»</a:t>
            </a:r>
            <a:r>
              <a:rPr lang="be-BY" sz="1400" b="1" dirty="0"/>
              <a:t>, </a:t>
            </a:r>
            <a:r>
              <a:rPr lang="ru-RU" sz="1400" b="1" dirty="0"/>
              <a:t>в том числе в контексте формирования функциональной грамотности учащихся;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0762BB28-54F8-4999-A207-DCC58B5E2BB1}"/>
              </a:ext>
            </a:extLst>
          </p:cNvPr>
          <p:cNvSpPr txBox="1"/>
          <p:nvPr/>
        </p:nvSpPr>
        <p:spPr>
          <a:xfrm>
            <a:off x="657000" y="5343629"/>
            <a:ext cx="8234999" cy="1328023"/>
          </a:xfrm>
          <a:prstGeom prst="flowChartAlternateProcess">
            <a:avLst/>
          </a:prstGeom>
          <a:solidFill>
            <a:srgbClr val="002060"/>
          </a:solidFill>
        </p:spPr>
        <p:style>
          <a:lnRef idx="0">
            <a:schemeClr val="accent2"/>
          </a:lnRef>
          <a:fillRef idx="1002">
            <a:schemeClr val="dk1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dirty="0"/>
              <a:t>информирование педагогов учреждений образования города о нормативном правовом, научно-методическом обеспечении образовательного процесса по учебному предмету «Математика», новинках методической литературы, периодических изданий.</a:t>
            </a:r>
          </a:p>
        </p:txBody>
      </p:sp>
    </p:spTree>
    <p:extLst>
      <p:ext uri="{BB962C8B-B14F-4D97-AF65-F5344CB8AC3E}">
        <p14:creationId xmlns:p14="http://schemas.microsoft.com/office/powerpoint/2010/main" val="363780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8246EDB4-7000-4A05-9B52-08E97F763985}"/>
              </a:ext>
            </a:extLst>
          </p:cNvPr>
          <p:cNvSpPr/>
          <p:nvPr/>
        </p:nvSpPr>
        <p:spPr>
          <a:xfrm>
            <a:off x="-16589" y="0"/>
            <a:ext cx="9144000" cy="6857999"/>
          </a:xfrm>
          <a:prstGeom prst="rect">
            <a:avLst/>
          </a:prstGeom>
          <a:solidFill>
            <a:srgbClr val="4A66AC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EF6182C-7CDA-43DD-8536-C76D40EC7FA0}"/>
              </a:ext>
            </a:extLst>
          </p:cNvPr>
          <p:cNvSpPr/>
          <p:nvPr/>
        </p:nvSpPr>
        <p:spPr>
          <a:xfrm>
            <a:off x="420750" y="2125266"/>
            <a:ext cx="4151132" cy="19211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69849EE-5963-4529-BDB4-2926876D2BDF}"/>
              </a:ext>
            </a:extLst>
          </p:cNvPr>
          <p:cNvSpPr/>
          <p:nvPr/>
        </p:nvSpPr>
        <p:spPr>
          <a:xfrm>
            <a:off x="4571881" y="2132442"/>
            <a:ext cx="4293506" cy="1921194"/>
          </a:xfrm>
          <a:prstGeom prst="rect">
            <a:avLst/>
          </a:prstGeom>
          <a:solidFill>
            <a:srgbClr val="3B7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AD99790-0B7C-4BA6-B8C9-5728B96C1E53}"/>
              </a:ext>
            </a:extLst>
          </p:cNvPr>
          <p:cNvSpPr/>
          <p:nvPr/>
        </p:nvSpPr>
        <p:spPr>
          <a:xfrm>
            <a:off x="420750" y="4173294"/>
            <a:ext cx="8437500" cy="16857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2D4E8FC-759D-412C-BFC2-5B56266013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92000" y="4284820"/>
            <a:ext cx="526772" cy="5267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ADBA829-F885-4AA4-B2F1-3B0594A11BA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4028639" y="3201156"/>
            <a:ext cx="526772" cy="52677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26EA88E-8E4A-4517-AB60-A8B36BEEE06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4737921" y="2717553"/>
            <a:ext cx="526772" cy="526772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3E036EF7-6BBB-45F5-902D-A8F2FF7ADDD5}"/>
              </a:ext>
            </a:extLst>
          </p:cNvPr>
          <p:cNvSpPr/>
          <p:nvPr/>
        </p:nvSpPr>
        <p:spPr>
          <a:xfrm>
            <a:off x="511359" y="2132442"/>
            <a:ext cx="393248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Тема: </a:t>
            </a:r>
            <a:r>
              <a:rPr lang="ru-RU" sz="1600" b="1" dirty="0">
                <a:solidFill>
                  <a:srgbClr val="002060"/>
                </a:solidFill>
              </a:rPr>
              <a:t>«Проектирование современного урока математики с использованием активных методов и средств обучения, различных форм организации учебного взаимодействия, направленных на формирование функциональной грамотности учащихся».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86BCED08-0AA9-4AB6-BD1D-7CF742185677}"/>
              </a:ext>
            </a:extLst>
          </p:cNvPr>
          <p:cNvSpPr/>
          <p:nvPr/>
        </p:nvSpPr>
        <p:spPr>
          <a:xfrm>
            <a:off x="5279988" y="2530816"/>
            <a:ext cx="35018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Форма проведения: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методический </a:t>
            </a:r>
            <a:r>
              <a:rPr lang="ru-RU" b="1" dirty="0" err="1" smtClean="0">
                <a:solidFill>
                  <a:schemeClr val="bg1"/>
                </a:solidFill>
              </a:rPr>
              <a:t>интенсив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51412EAD-BAA8-447F-A154-034C6301EC96}"/>
              </a:ext>
            </a:extLst>
          </p:cNvPr>
          <p:cNvSpPr/>
          <p:nvPr/>
        </p:nvSpPr>
        <p:spPr>
          <a:xfrm>
            <a:off x="2108251" y="4354427"/>
            <a:ext cx="6782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Чернявская Е.В., учитель математики ГУО «Гимназия № 3 г. Барановичи»; Гаврилик Н.В., учитель математики ГУО «Гимназия № 3 г. Барановичи»; </a:t>
            </a:r>
            <a:r>
              <a:rPr lang="ru-RU" sz="1600" dirty="0" err="1"/>
              <a:t>Ключинская</a:t>
            </a:r>
            <a:r>
              <a:rPr lang="ru-RU" sz="1600" dirty="0"/>
              <a:t> В.В., учитель математики ГУО «Гимназия № 3 г. Барановичи»; Дрозд Н.М., учитель математики ГУО «Гимназия № 3 г. Барановичи»; Проскура С.И., учитель математики ГУО «Гимназия № </a:t>
            </a:r>
            <a:r>
              <a:rPr lang="ru-RU" sz="1600" dirty="0" smtClean="0"/>
              <a:t>3 </a:t>
            </a:r>
            <a:r>
              <a:rPr lang="ru-RU" sz="1600" dirty="0"/>
              <a:t>г. Барановичи.</a:t>
            </a:r>
          </a:p>
        </p:txBody>
      </p:sp>
      <p:sp>
        <p:nvSpPr>
          <p:cNvPr id="18" name="Заголовок 17">
            <a:extLst>
              <a:ext uri="{FF2B5EF4-FFF2-40B4-BE49-F238E27FC236}">
                <a16:creationId xmlns:a16="http://schemas.microsoft.com/office/drawing/2014/main" xmlns="" id="{1F97A0AA-EFC3-44AE-A04B-47051DE7A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500" y="561959"/>
            <a:ext cx="8640000" cy="99417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Заседание </a:t>
            </a:r>
            <a:r>
              <a:rPr lang="ru-RU" b="1" dirty="0">
                <a:solidFill>
                  <a:schemeClr val="bg1"/>
                </a:solidFill>
              </a:rPr>
              <a:t>учебно-методического </a:t>
            </a:r>
            <a:r>
              <a:rPr lang="ru-RU" b="1" dirty="0" smtClean="0">
                <a:solidFill>
                  <a:schemeClr val="bg1"/>
                </a:solidFill>
              </a:rPr>
              <a:t>объединения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(октябрь  2024 г.)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3631" y="4834808"/>
            <a:ext cx="17764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e-BY" sz="2400" b="1" dirty="0">
                <a:solidFill>
                  <a:schemeClr val="accent3">
                    <a:lumMod val="50000"/>
                  </a:schemeClr>
                </a:solidFill>
              </a:rPr>
              <a:t>Выступал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и: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09015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00" y="459000"/>
            <a:ext cx="8784000" cy="54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5976322a44a97ac26d815ee62557e8e28e4d658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1058</TotalTime>
  <Words>911</Words>
  <Application>Microsoft Office PowerPoint</Application>
  <PresentationFormat>Экран (4:3)</PresentationFormat>
  <Paragraphs>88</Paragraphs>
  <Slides>21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Перед учебно-методическим объединением стояли следующие задачи:</vt:lpstr>
      <vt:lpstr>Заседание учебно-методического объединения (октябрь  2024 г.)</vt:lpstr>
      <vt:lpstr>Презентация PowerPoint</vt:lpstr>
      <vt:lpstr>Заседание учебно-методического объединения (январь 2024 г.)</vt:lpstr>
      <vt:lpstr>Презентация PowerPoint</vt:lpstr>
      <vt:lpstr>Заседание учебно-методического объединения (май 2025 г.)</vt:lpstr>
      <vt:lpstr>Презентация PowerPoint</vt:lpstr>
      <vt:lpstr>В 2025 / 2026 учебном году рекомендуется: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W11</cp:lastModifiedBy>
  <cp:revision>90</cp:revision>
  <dcterms:created xsi:type="dcterms:W3CDTF">2020-07-14T14:01:38Z</dcterms:created>
  <dcterms:modified xsi:type="dcterms:W3CDTF">2025-08-27T09:40:46Z</dcterms:modified>
</cp:coreProperties>
</file>